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0" r:id="rId7"/>
    <p:sldId id="261" r:id="rId8"/>
    <p:sldId id="264" r:id="rId9"/>
    <p:sldId id="266" r:id="rId10"/>
    <p:sldId id="267" r:id="rId11"/>
    <p:sldId id="268" r:id="rId12"/>
    <p:sldId id="259" r:id="rId13"/>
    <p:sldId id="265" r:id="rId14"/>
    <p:sldId id="271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60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06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53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84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965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597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244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41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06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41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85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50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84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35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4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93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24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1FC037-E939-E94B-919C-9A1141F305A0}" type="datetimeFigureOut">
              <a:rPr lang="nl-NL" smtClean="0"/>
              <a:t>02-12-2022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E2847A-7670-524A-8311-9C74D4B4E7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32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D6DABB5-1FC3-4E21-AC84-4685B03C9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FC5790B5-250E-45E6-A05D-C3D1D459B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68158C4B-1BFE-4F6D-B2C1-0066FA119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4A8E3562-03A2-4AF3-89BB-B227ED326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BD9DF111-5BF8-4312-BECB-94BBCF29E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26" name="Rounded Rectangle 20">
              <a:extLst>
                <a:ext uri="{FF2B5EF4-FFF2-40B4-BE49-F238E27FC236}">
                  <a16:creationId xmlns:a16="http://schemas.microsoft.com/office/drawing/2014/main" id="{9EEB3A31-82B4-41D6-BEAB-3CC49BBC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C66B30-E9F1-40DD-A809-6A1282E23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8044F7D-0534-C1CB-BC89-81B9821C4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5000" dirty="0"/>
              <a:t>Werkwoorden vervoegen</a:t>
            </a:r>
            <a:br>
              <a:rPr lang="nl-NL" sz="5000" dirty="0"/>
            </a:br>
            <a:r>
              <a:rPr lang="nl-NL" sz="5000" dirty="0"/>
              <a:t>in het Duits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C41604-7905-CFDB-DF8E-655AA52AC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nl-NL" dirty="0" err="1"/>
              <a:t>P.Dijkhuizen</a:t>
            </a:r>
            <a:endParaRPr lang="nl-NL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319AF2-886A-4C5D-B34C-17FCB0267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975196-8AEA-3355-DEF6-7DD39B63D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0"/>
    </mc:Choice>
    <mc:Fallback>
      <p:transition spd="slow" advTm="1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413AB-B752-1460-BA5A-C66D7BBDB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5A4387-C740-25C5-58C2-371143EEA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Noteer het onderwerp van onderstaande zinnen.</a:t>
            </a:r>
          </a:p>
          <a:p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Er </a:t>
            </a:r>
            <a:r>
              <a:rPr lang="nl-NL" dirty="0" err="1"/>
              <a:t>wohnt</a:t>
            </a:r>
            <a:r>
              <a:rPr lang="nl-NL" dirty="0"/>
              <a:t> in </a:t>
            </a:r>
            <a:r>
              <a:rPr lang="nl-NL" dirty="0" err="1"/>
              <a:t>einem</a:t>
            </a:r>
            <a:r>
              <a:rPr lang="nl-NL" dirty="0"/>
              <a:t> </a:t>
            </a:r>
            <a:r>
              <a:rPr lang="nl-NL" dirty="0" err="1"/>
              <a:t>großen</a:t>
            </a:r>
            <a:r>
              <a:rPr lang="nl-NL" dirty="0"/>
              <a:t> </a:t>
            </a:r>
            <a:r>
              <a:rPr lang="nl-NL" dirty="0" err="1"/>
              <a:t>Haus</a:t>
            </a:r>
            <a:r>
              <a:rPr lang="nl-NL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Meine</a:t>
            </a:r>
            <a:r>
              <a:rPr lang="nl-NL" dirty="0"/>
              <a:t> </a:t>
            </a:r>
            <a:r>
              <a:rPr lang="nl-NL" dirty="0" err="1"/>
              <a:t>Schwester</a:t>
            </a:r>
            <a:r>
              <a:rPr lang="nl-NL" dirty="0"/>
              <a:t> </a:t>
            </a:r>
            <a:r>
              <a:rPr lang="nl-NL" dirty="0" err="1"/>
              <a:t>spielt</a:t>
            </a:r>
            <a:r>
              <a:rPr lang="nl-NL" dirty="0"/>
              <a:t> </a:t>
            </a:r>
            <a:r>
              <a:rPr lang="nl-NL" dirty="0" err="1"/>
              <a:t>im</a:t>
            </a:r>
            <a:r>
              <a:rPr lang="nl-NL" dirty="0"/>
              <a:t> </a:t>
            </a:r>
            <a:r>
              <a:rPr lang="nl-NL" dirty="0" err="1"/>
              <a:t>Garten</a:t>
            </a:r>
            <a:r>
              <a:rPr lang="nl-NL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Frau Müller </a:t>
            </a:r>
            <a:r>
              <a:rPr lang="nl-NL" dirty="0" err="1"/>
              <a:t>arbeitet</a:t>
            </a:r>
            <a:r>
              <a:rPr lang="nl-NL" dirty="0"/>
              <a:t> (werkt) </a:t>
            </a:r>
            <a:r>
              <a:rPr lang="nl-NL" dirty="0" err="1"/>
              <a:t>im</a:t>
            </a:r>
            <a:r>
              <a:rPr lang="nl-NL" dirty="0"/>
              <a:t> Supermarkt.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BB694F-B74E-CB0F-B71C-E42609621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45"/>
    </mc:Choice>
    <mc:Fallback>
      <p:transition spd="slow" advTm="2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5C4A3-7A1B-3A2F-7D58-FB92F5A0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15F70F-34FD-3912-19FB-3F4498DC6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Er  - Wie of wat woont?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Meine</a:t>
            </a:r>
            <a:r>
              <a:rPr lang="nl-NL" dirty="0"/>
              <a:t> </a:t>
            </a:r>
            <a:r>
              <a:rPr lang="nl-NL" dirty="0" err="1"/>
              <a:t>Schwester</a:t>
            </a:r>
            <a:r>
              <a:rPr lang="nl-NL" dirty="0"/>
              <a:t> – Wie of wat speelt?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Frau Müller – Wie of wat werkt?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E5A6D4-5BEF-8A50-5ACE-CFA46CAC1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8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22"/>
    </mc:Choice>
    <mc:Fallback>
      <p:transition spd="slow" advTm="38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12284-40FC-11EC-2F8E-062D759D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Werkwoord vervoegen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C0B789E1-85F1-10A7-6B75-C0286D15C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03622"/>
              </p:ext>
            </p:extLst>
          </p:nvPr>
        </p:nvGraphicFramePr>
        <p:xfrm>
          <a:off x="1317296" y="2487155"/>
          <a:ext cx="8128000" cy="369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33626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057508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7911420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936258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 err="1"/>
                        <a:t>spielen</a:t>
                      </a:r>
                      <a:endParaRPr lang="nl-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 err="1"/>
                        <a:t>tanzen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760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b="1" dirty="0"/>
                        <a:t>ezelsbruggetje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strike="noStrike" dirty="0" err="1"/>
                        <a:t>fe</a:t>
                      </a:r>
                      <a:r>
                        <a:rPr lang="nl-NL" b="1" strike="noStrike" dirty="0"/>
                        <a:t>  </a:t>
                      </a:r>
                      <a:r>
                        <a:rPr lang="nl-NL" b="1" strike="noStrike" dirty="0" err="1"/>
                        <a:t>esttenten</a:t>
                      </a:r>
                      <a:endParaRPr lang="nl-NL" b="1" strike="no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strike="noStrike" dirty="0"/>
                        <a:t>e  </a:t>
                      </a:r>
                      <a:r>
                        <a:rPr lang="nl-NL" b="1" dirty="0" err="1"/>
                        <a:t>ettenten</a:t>
                      </a:r>
                      <a:endParaRPr lang="nl-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930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b="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20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ich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spiel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tanz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17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spiel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st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tanz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er/</a:t>
                      </a:r>
                      <a:r>
                        <a:rPr lang="nl-NL" dirty="0" err="1"/>
                        <a:t>sie</a:t>
                      </a:r>
                      <a:r>
                        <a:rPr lang="nl-NL" dirty="0"/>
                        <a:t>/es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spiel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tanz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54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81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wir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spiel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tanz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45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ihr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spiel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tanz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391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Sie</a:t>
                      </a:r>
                      <a:r>
                        <a:rPr lang="nl-NL" dirty="0"/>
                        <a:t>/</a:t>
                      </a:r>
                      <a:r>
                        <a:rPr lang="nl-NL" dirty="0" err="1"/>
                        <a:t>sie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spiel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tanz</a:t>
                      </a:r>
                      <a:r>
                        <a:rPr lang="nl-NL" b="1" dirty="0" err="1">
                          <a:solidFill>
                            <a:schemeClr val="accent4"/>
                          </a:solidFill>
                        </a:rPr>
                        <a:t>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3625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AFEC7D-0D60-D323-05C9-2C75D9808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445"/>
    </mc:Choice>
    <mc:Fallback>
      <p:transition spd="slow" advTm="30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BE26D-DBE4-49D7-7B8D-0C244465F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1.1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ADDAD0-3171-E263-8080-501D04ED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Opdracht: Vervoeg het werkwoord tussen de haakjes in de juiste vorm.</a:t>
            </a:r>
          </a:p>
          <a:p>
            <a:pPr marL="0" indent="0">
              <a:buNone/>
            </a:pPr>
            <a:r>
              <a:rPr lang="nl-NL" dirty="0"/>
              <a:t>Tips: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Markeer voor jezelf het onderwerp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Markeer de stam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Benoem voor de zin of het een ‘’standaard (ST)’’ werkwoord of ‘’</a:t>
            </a:r>
            <a:r>
              <a:rPr lang="nl-NL" dirty="0" err="1"/>
              <a:t>sis-klank</a:t>
            </a:r>
            <a:r>
              <a:rPr lang="nl-NL" dirty="0"/>
              <a:t> (SK)’’ werkwoord is</a:t>
            </a:r>
          </a:p>
          <a:p>
            <a:pPr marL="0"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7BDE52-4AB1-BC64-E653-F67F33B10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6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30"/>
    </mc:Choice>
    <mc:Fallback>
      <p:transition spd="slow" advTm="7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7EFEB-04F1-C4C2-74AB-B8DA220C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C00E67-1467-449E-60E5-12B7594D6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>
                <a:highlight>
                  <a:srgbClr val="FFFF00"/>
                </a:highlight>
              </a:rPr>
              <a:t>Onderwerp</a:t>
            </a:r>
          </a:p>
          <a:p>
            <a:pPr marL="0" indent="0">
              <a:buNone/>
            </a:pPr>
            <a:r>
              <a:rPr lang="nl-NL" dirty="0">
                <a:highlight>
                  <a:srgbClr val="FF0000"/>
                </a:highlight>
              </a:rPr>
              <a:t>Stam van het werkwoord</a:t>
            </a:r>
          </a:p>
          <a:p>
            <a:pPr marL="0" indent="0">
              <a:buNone/>
            </a:pPr>
            <a:r>
              <a:rPr lang="nl-NL" dirty="0">
                <a:highlight>
                  <a:srgbClr val="00FF00"/>
                </a:highlight>
              </a:rPr>
              <a:t>Standaard werkwoord (ST)</a:t>
            </a:r>
          </a:p>
          <a:p>
            <a:pPr marL="0" indent="0">
              <a:buNone/>
            </a:pPr>
            <a:r>
              <a:rPr lang="nl-NL" dirty="0" err="1">
                <a:highlight>
                  <a:srgbClr val="00FFFF"/>
                </a:highlight>
              </a:rPr>
              <a:t>Sis-klank</a:t>
            </a:r>
            <a:r>
              <a:rPr lang="nl-NL" dirty="0">
                <a:highlight>
                  <a:srgbClr val="00FFFF"/>
                </a:highlight>
              </a:rPr>
              <a:t> werkwoord (SK)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ighlight>
                  <a:srgbClr val="00FF00"/>
                </a:highlight>
              </a:rPr>
              <a:t>ST</a:t>
            </a:r>
            <a:r>
              <a:rPr lang="nl-NL" dirty="0"/>
              <a:t> 1. </a:t>
            </a:r>
            <a:r>
              <a:rPr lang="nl-NL" dirty="0">
                <a:highlight>
                  <a:srgbClr val="FFFF00"/>
                </a:highlight>
              </a:rPr>
              <a:t>Marie </a:t>
            </a:r>
            <a:r>
              <a:rPr lang="nl-NL" dirty="0"/>
              <a:t>... (</a:t>
            </a:r>
            <a:r>
              <a:rPr lang="nl-NL" dirty="0" err="1">
                <a:highlight>
                  <a:srgbClr val="FF0000"/>
                </a:highlight>
              </a:rPr>
              <a:t>kauf</a:t>
            </a:r>
            <a:r>
              <a:rPr lang="nl-NL" dirty="0" err="1"/>
              <a:t>en</a:t>
            </a:r>
            <a:r>
              <a:rPr lang="nl-NL" dirty="0"/>
              <a:t>) </a:t>
            </a:r>
            <a:r>
              <a:rPr lang="nl-NL" dirty="0" err="1"/>
              <a:t>ein</a:t>
            </a:r>
            <a:r>
              <a:rPr lang="nl-NL" dirty="0"/>
              <a:t> </a:t>
            </a:r>
            <a:r>
              <a:rPr lang="nl-NL" dirty="0" err="1"/>
              <a:t>Brot</a:t>
            </a:r>
            <a:r>
              <a:rPr lang="nl-NL" dirty="0"/>
              <a:t>.</a:t>
            </a:r>
          </a:p>
          <a:p>
            <a:pPr marL="0" indent="0">
              <a:buNone/>
            </a:pPr>
            <a:r>
              <a:rPr lang="nl-NL" b="1" dirty="0"/>
              <a:t>Antwoord: </a:t>
            </a:r>
            <a:r>
              <a:rPr lang="nl-NL" b="1" dirty="0" err="1"/>
              <a:t>kauft</a:t>
            </a:r>
            <a:endParaRPr lang="nl-NL" b="1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29349BC3-D49D-BB20-50B0-48EB2C2B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098640"/>
              </p:ext>
            </p:extLst>
          </p:nvPr>
        </p:nvGraphicFramePr>
        <p:xfrm>
          <a:off x="6656551" y="2471970"/>
          <a:ext cx="2067034" cy="3403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676">
                  <a:extLst>
                    <a:ext uri="{9D8B030D-6E8A-4147-A177-3AD203B41FA5}">
                      <a16:colId xmlns:a16="http://schemas.microsoft.com/office/drawing/2014/main" val="1760433440"/>
                    </a:ext>
                  </a:extLst>
                </a:gridCol>
                <a:gridCol w="872358">
                  <a:extLst>
                    <a:ext uri="{9D8B030D-6E8A-4147-A177-3AD203B41FA5}">
                      <a16:colId xmlns:a16="http://schemas.microsoft.com/office/drawing/2014/main" val="1248908434"/>
                    </a:ext>
                  </a:extLst>
                </a:gridCol>
              </a:tblGrid>
              <a:tr h="394831">
                <a:tc>
                  <a:txBody>
                    <a:bodyPr/>
                    <a:lstStyle/>
                    <a:p>
                      <a:r>
                        <a:rPr lang="nl-NL" dirty="0"/>
                        <a:t>Standaard (ST)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77128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ich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20559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/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923950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/>
                        <a:t>er/</a:t>
                      </a:r>
                      <a:r>
                        <a:rPr lang="nl-NL" dirty="0" err="1"/>
                        <a:t>sie</a:t>
                      </a:r>
                      <a:r>
                        <a:rPr lang="nl-NL" dirty="0"/>
                        <a:t>/es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309010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8734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wir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75187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ihr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23773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Sie</a:t>
                      </a:r>
                      <a:r>
                        <a:rPr lang="nl-NL" dirty="0"/>
                        <a:t>/</a:t>
                      </a:r>
                      <a:r>
                        <a:rPr lang="nl-NL" dirty="0" err="1"/>
                        <a:t>sie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981387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E01A3AA-9DF8-971D-24D3-618395227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139577"/>
              </p:ext>
            </p:extLst>
          </p:nvPr>
        </p:nvGraphicFramePr>
        <p:xfrm>
          <a:off x="9110717" y="2471971"/>
          <a:ext cx="2067034" cy="3403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676">
                  <a:extLst>
                    <a:ext uri="{9D8B030D-6E8A-4147-A177-3AD203B41FA5}">
                      <a16:colId xmlns:a16="http://schemas.microsoft.com/office/drawing/2014/main" val="1760433440"/>
                    </a:ext>
                  </a:extLst>
                </a:gridCol>
                <a:gridCol w="872358">
                  <a:extLst>
                    <a:ext uri="{9D8B030D-6E8A-4147-A177-3AD203B41FA5}">
                      <a16:colId xmlns:a16="http://schemas.microsoft.com/office/drawing/2014/main" val="1248908434"/>
                    </a:ext>
                  </a:extLst>
                </a:gridCol>
              </a:tblGrid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Sis-klank</a:t>
                      </a:r>
                      <a:r>
                        <a:rPr lang="nl-NL" dirty="0"/>
                        <a:t> (SK)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77128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ich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20559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/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923950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/>
                        <a:t>er/</a:t>
                      </a:r>
                      <a:r>
                        <a:rPr lang="nl-NL" dirty="0" err="1"/>
                        <a:t>sie</a:t>
                      </a:r>
                      <a:r>
                        <a:rPr lang="nl-NL" dirty="0"/>
                        <a:t>/es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309010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8734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wir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75187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ihr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23773"/>
                  </a:ext>
                </a:extLst>
              </a:tr>
              <a:tr h="394831">
                <a:tc>
                  <a:txBody>
                    <a:bodyPr/>
                    <a:lstStyle/>
                    <a:p>
                      <a:r>
                        <a:rPr lang="nl-NL" dirty="0" err="1"/>
                        <a:t>Sie</a:t>
                      </a:r>
                      <a:r>
                        <a:rPr lang="nl-NL" dirty="0"/>
                        <a:t>/</a:t>
                      </a:r>
                      <a:r>
                        <a:rPr lang="nl-NL" dirty="0" err="1"/>
                        <a:t>sie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981387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2096B5-524D-DCC9-2FCB-238497FC7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0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24"/>
    </mc:Choice>
    <mc:Fallback>
      <p:transition spd="slow" advTm="9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06179-14C3-FE36-1ADF-8C4E2BB4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1.2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F9A2FA-8D28-82E8-F8B4-3729BDDA1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Tim ... (</a:t>
            </a:r>
            <a:r>
              <a:rPr lang="nl-NL" dirty="0" err="1"/>
              <a:t>schreiben</a:t>
            </a:r>
            <a:r>
              <a:rPr lang="nl-NL" dirty="0"/>
              <a:t>) </a:t>
            </a:r>
            <a:r>
              <a:rPr lang="nl-NL" dirty="0" err="1"/>
              <a:t>eine</a:t>
            </a:r>
            <a:r>
              <a:rPr lang="nl-NL" dirty="0"/>
              <a:t> E-Mail.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Ich</a:t>
            </a:r>
            <a:r>
              <a:rPr lang="nl-NL" dirty="0"/>
              <a:t> ... (</a:t>
            </a:r>
            <a:r>
              <a:rPr lang="nl-NL" dirty="0" err="1"/>
              <a:t>wohnen</a:t>
            </a:r>
            <a:r>
              <a:rPr lang="nl-NL" dirty="0"/>
              <a:t>) in Köln.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Wir</a:t>
            </a:r>
            <a:r>
              <a:rPr lang="nl-NL" dirty="0"/>
              <a:t> ... (liegen) </a:t>
            </a:r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</a:t>
            </a:r>
            <a:r>
              <a:rPr lang="nl-NL" dirty="0" err="1"/>
              <a:t>Bett</a:t>
            </a:r>
            <a:r>
              <a:rPr lang="nl-NL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Du ... (</a:t>
            </a:r>
            <a:r>
              <a:rPr lang="nl-NL" dirty="0" err="1"/>
              <a:t>heißen</a:t>
            </a:r>
            <a:r>
              <a:rPr lang="nl-NL" dirty="0"/>
              <a:t>) doch Tobias?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B864A1-6B80-D9C7-0B29-A15E6F0BC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6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0"/>
    </mc:Choice>
    <mc:Fallback>
      <p:transition spd="slow" advTm="2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EBA62-32A4-E978-3DFE-3A742979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01F5F-1AFC-660D-B300-817BBC6C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highlight>
                  <a:srgbClr val="00FF00"/>
                </a:highlight>
              </a:rPr>
              <a:t>ST</a:t>
            </a:r>
            <a:r>
              <a:rPr lang="nl-NL" dirty="0"/>
              <a:t> 1. </a:t>
            </a:r>
            <a:r>
              <a:rPr lang="nl-NL" dirty="0">
                <a:highlight>
                  <a:srgbClr val="FFFF00"/>
                </a:highlight>
              </a:rPr>
              <a:t>Tim</a:t>
            </a:r>
            <a:r>
              <a:rPr lang="nl-NL" dirty="0"/>
              <a:t> ... (</a:t>
            </a:r>
            <a:r>
              <a:rPr lang="nl-NL" dirty="0" err="1">
                <a:highlight>
                  <a:srgbClr val="FF0000"/>
                </a:highlight>
              </a:rPr>
              <a:t>schreib</a:t>
            </a:r>
            <a:r>
              <a:rPr lang="nl-NL" dirty="0" err="1"/>
              <a:t>en</a:t>
            </a:r>
            <a:r>
              <a:rPr lang="nl-NL" dirty="0"/>
              <a:t>) </a:t>
            </a:r>
            <a:r>
              <a:rPr lang="nl-NL" dirty="0" err="1"/>
              <a:t>eine</a:t>
            </a:r>
            <a:r>
              <a:rPr lang="nl-NL" dirty="0"/>
              <a:t> E-Mail. – </a:t>
            </a:r>
            <a:r>
              <a:rPr lang="nl-NL" b="1" dirty="0"/>
              <a:t>Antwoord: </a:t>
            </a:r>
            <a:r>
              <a:rPr lang="nl-NL" b="1" dirty="0" err="1"/>
              <a:t>schreibt</a:t>
            </a:r>
            <a:endParaRPr lang="nl-NL" b="1" dirty="0"/>
          </a:p>
          <a:p>
            <a:pPr marL="0" indent="0">
              <a:buNone/>
            </a:pPr>
            <a:r>
              <a:rPr lang="nl-NL" dirty="0">
                <a:highlight>
                  <a:srgbClr val="00FF00"/>
                </a:highlight>
              </a:rPr>
              <a:t>ST</a:t>
            </a:r>
            <a:r>
              <a:rPr lang="nl-NL" dirty="0"/>
              <a:t> 2. </a:t>
            </a:r>
            <a:r>
              <a:rPr lang="nl-NL" dirty="0" err="1">
                <a:highlight>
                  <a:srgbClr val="FFFF00"/>
                </a:highlight>
              </a:rPr>
              <a:t>Ich</a:t>
            </a:r>
            <a:r>
              <a:rPr lang="nl-NL" dirty="0"/>
              <a:t> ... (</a:t>
            </a:r>
            <a:r>
              <a:rPr lang="nl-NL" dirty="0" err="1">
                <a:highlight>
                  <a:srgbClr val="FF0000"/>
                </a:highlight>
              </a:rPr>
              <a:t>wohn</a:t>
            </a:r>
            <a:r>
              <a:rPr lang="nl-NL" dirty="0" err="1"/>
              <a:t>en</a:t>
            </a:r>
            <a:r>
              <a:rPr lang="nl-NL" dirty="0"/>
              <a:t>) in Köln. – </a:t>
            </a:r>
            <a:r>
              <a:rPr lang="nl-NL" b="1" dirty="0"/>
              <a:t>Antwoord: </a:t>
            </a:r>
            <a:r>
              <a:rPr lang="nl-NL" b="1" dirty="0" err="1"/>
              <a:t>wohne</a:t>
            </a:r>
            <a:endParaRPr lang="nl-NL" b="1" dirty="0"/>
          </a:p>
          <a:p>
            <a:pPr marL="0" indent="0">
              <a:buNone/>
            </a:pPr>
            <a:r>
              <a:rPr lang="nl-NL" dirty="0">
                <a:highlight>
                  <a:srgbClr val="00FF00"/>
                </a:highlight>
              </a:rPr>
              <a:t>ST</a:t>
            </a:r>
            <a:r>
              <a:rPr lang="nl-NL" dirty="0"/>
              <a:t> 3. </a:t>
            </a:r>
            <a:r>
              <a:rPr lang="nl-NL" dirty="0" err="1">
                <a:highlight>
                  <a:srgbClr val="FFFF00"/>
                </a:highlight>
              </a:rPr>
              <a:t>Wir</a:t>
            </a:r>
            <a:r>
              <a:rPr lang="nl-NL" dirty="0"/>
              <a:t> ... (</a:t>
            </a:r>
            <a:r>
              <a:rPr lang="nl-NL" dirty="0">
                <a:highlight>
                  <a:srgbClr val="FF0000"/>
                </a:highlight>
              </a:rPr>
              <a:t>lieg</a:t>
            </a:r>
            <a:r>
              <a:rPr lang="nl-NL" dirty="0"/>
              <a:t>en) </a:t>
            </a:r>
            <a:r>
              <a:rPr lang="nl-NL" dirty="0" err="1"/>
              <a:t>auf</a:t>
            </a:r>
            <a:r>
              <a:rPr lang="nl-NL" dirty="0"/>
              <a:t> </a:t>
            </a:r>
            <a:r>
              <a:rPr lang="nl-NL" dirty="0" err="1"/>
              <a:t>dem</a:t>
            </a:r>
            <a:r>
              <a:rPr lang="nl-NL" dirty="0"/>
              <a:t> </a:t>
            </a:r>
            <a:r>
              <a:rPr lang="nl-NL" dirty="0" err="1"/>
              <a:t>Bett</a:t>
            </a:r>
            <a:r>
              <a:rPr lang="nl-NL" dirty="0"/>
              <a:t>. – </a:t>
            </a:r>
            <a:r>
              <a:rPr lang="nl-NL" b="1" dirty="0"/>
              <a:t>Antwoord: liegen</a:t>
            </a:r>
          </a:p>
          <a:p>
            <a:pPr marL="0" indent="0">
              <a:buNone/>
            </a:pPr>
            <a:r>
              <a:rPr lang="nl-NL" dirty="0">
                <a:highlight>
                  <a:srgbClr val="00FFFF"/>
                </a:highlight>
              </a:rPr>
              <a:t>SK</a:t>
            </a:r>
            <a:r>
              <a:rPr lang="nl-NL" dirty="0"/>
              <a:t> 4. </a:t>
            </a:r>
            <a:r>
              <a:rPr lang="nl-NL" dirty="0">
                <a:highlight>
                  <a:srgbClr val="FFFF00"/>
                </a:highlight>
              </a:rPr>
              <a:t>Du</a:t>
            </a:r>
            <a:r>
              <a:rPr lang="nl-NL" dirty="0"/>
              <a:t> ... (</a:t>
            </a:r>
            <a:r>
              <a:rPr lang="nl-NL" dirty="0" err="1">
                <a:highlight>
                  <a:srgbClr val="FF0000"/>
                </a:highlight>
              </a:rPr>
              <a:t>heiß</a:t>
            </a:r>
            <a:r>
              <a:rPr lang="nl-NL" dirty="0" err="1"/>
              <a:t>en</a:t>
            </a:r>
            <a:r>
              <a:rPr lang="nl-NL" dirty="0"/>
              <a:t>) doch Tobias? – </a:t>
            </a:r>
            <a:r>
              <a:rPr lang="nl-NL" b="1" dirty="0"/>
              <a:t>Antwoord: </a:t>
            </a:r>
            <a:r>
              <a:rPr lang="nl-NL" b="1" dirty="0" err="1"/>
              <a:t>heißt</a:t>
            </a:r>
            <a:endParaRPr lang="nl-NL" b="1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CEADA2-E839-E473-4AA7-826194164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4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01"/>
    </mc:Choice>
    <mc:Fallback>
      <p:transition spd="slow" advTm="12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12B65-8B34-4C64-9BD1-21C219B4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CDEB70-FF9F-4D20-89E5-2AC745A08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 het einde kan je de stam vinden van een werkwoord.</a:t>
            </a:r>
          </a:p>
          <a:p>
            <a:r>
              <a:rPr lang="nl-NL" dirty="0"/>
              <a:t>Aan het einde kan je benoemen hoe een werkwoord vervoegd wordt.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E0090F-E6CE-7B09-1524-1FC422B11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9"/>
    </mc:Choice>
    <mc:Fallback>
      <p:transition spd="slow" advTm="1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CE4CB-0823-17EF-F5D2-0AE73F40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vind je de stam van een werkwoord?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AF76D5-3E4B-CCB1-9C45-962A143E0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Hele werkwoord – 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Bijvoorbeeld</a:t>
            </a:r>
          </a:p>
          <a:p>
            <a:pPr marL="457200" indent="-457200">
              <a:buAutoNum type="arabicPeriod"/>
            </a:pPr>
            <a:r>
              <a:rPr lang="nl-NL" dirty="0" err="1"/>
              <a:t>notieren</a:t>
            </a:r>
            <a:r>
              <a:rPr lang="nl-NL" dirty="0"/>
              <a:t> – </a:t>
            </a:r>
            <a:r>
              <a:rPr lang="nl-NL" dirty="0" err="1"/>
              <a:t>notier</a:t>
            </a: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kommen - </a:t>
            </a:r>
            <a:r>
              <a:rPr lang="nl-NL" dirty="0" err="1"/>
              <a:t>komm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168A0A-9A7A-4532-38BC-8CC2CF127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81"/>
    </mc:Choice>
    <mc:Fallback>
      <p:transition spd="slow" advTm="6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28B03-EAD4-A421-22E9-72AE5F58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AD1FD0-7D06-11DA-4CCE-4DABA979F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Opdracht: Noteer bij onderstaande werkwoorden de stam ervan.</a:t>
            </a:r>
          </a:p>
          <a:p>
            <a:pPr marL="0" indent="0">
              <a:buNone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 err="1"/>
              <a:t>üben</a:t>
            </a:r>
            <a:endParaRPr lang="nl-NL" dirty="0"/>
          </a:p>
          <a:p>
            <a:pPr marL="457200" indent="-457200">
              <a:buAutoNum type="arabicPeriod"/>
            </a:pPr>
            <a:r>
              <a:rPr lang="nl-NL" dirty="0" err="1"/>
              <a:t>erwähnen</a:t>
            </a: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passen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427FDB-5F82-8955-4CFA-0DBE8B8A8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8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7"/>
    </mc:Choice>
    <mc:Fallback>
      <p:transition spd="slow" advTm="2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B9C3D-6691-71F4-CD95-E706F82A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24CC8A-A970-F6B0-F061-48B906A97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 err="1"/>
              <a:t>üb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erwähn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pass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D72A88-78F1-B8F5-8CE5-761280365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57"/>
    </mc:Choice>
    <mc:Fallback>
      <p:transition spd="slow" advTm="4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B2D6E-D007-155C-7867-1C558C7F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Werkwoord vervoegen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CC45F660-4CC4-3C08-1CE6-ED59C1018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604169"/>
              </p:ext>
            </p:extLst>
          </p:nvPr>
        </p:nvGraphicFramePr>
        <p:xfrm>
          <a:off x="1527504" y="3536438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737975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4230376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2583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Standaard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Sis-klank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24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662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12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ß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09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06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z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198677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49286C80-AEBF-BB41-EAF0-B15BD70CDE4F}"/>
              </a:ext>
            </a:extLst>
          </p:cNvPr>
          <p:cNvSpPr txBox="1"/>
          <p:nvPr/>
        </p:nvSpPr>
        <p:spPr>
          <a:xfrm>
            <a:off x="6487297" y="2541886"/>
            <a:ext cx="365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Stam van een werkwoord eindigt op ....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5D15FAF-A87D-8275-E66E-AE513977E93B}"/>
              </a:ext>
            </a:extLst>
          </p:cNvPr>
          <p:cNvCxnSpPr/>
          <p:nvPr/>
        </p:nvCxnSpPr>
        <p:spPr>
          <a:xfrm>
            <a:off x="7920681" y="2977978"/>
            <a:ext cx="0" cy="451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2F3E1B-FCB1-87F3-5AFF-28EFFEC30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8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90"/>
    </mc:Choice>
    <mc:Fallback>
      <p:transition spd="slow" advTm="10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BD41B-D19D-081F-3D0B-996ABEAC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119299-B3AB-708E-7B99-B30BA3C79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Opdracht: Geef bij elk werkwoord aan of er sprake is van een ’’standaard’’ werkwoord of een werkwoord met een ‘’</a:t>
            </a:r>
            <a:r>
              <a:rPr lang="nl-NL" dirty="0" err="1"/>
              <a:t>sis-klank</a:t>
            </a:r>
            <a:r>
              <a:rPr lang="nl-NL" dirty="0"/>
              <a:t>’’.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buAutoNum type="arabicPeriod"/>
            </a:pPr>
            <a:r>
              <a:rPr lang="nl-NL" dirty="0" err="1"/>
              <a:t>spielen</a:t>
            </a:r>
            <a:r>
              <a:rPr lang="nl-NL" dirty="0"/>
              <a:t> – A. Standaard / B. </a:t>
            </a:r>
            <a:r>
              <a:rPr lang="nl-NL" dirty="0" err="1"/>
              <a:t>sis-klank</a:t>
            </a:r>
            <a:endParaRPr lang="nl-NL" dirty="0"/>
          </a:p>
          <a:p>
            <a:pPr marL="514350" indent="-514350">
              <a:buFont typeface="Arial"/>
              <a:buAutoNum type="arabicPeriod"/>
            </a:pPr>
            <a:r>
              <a:rPr lang="nl-NL" dirty="0" err="1"/>
              <a:t>reisen</a:t>
            </a:r>
            <a:r>
              <a:rPr lang="nl-NL" dirty="0"/>
              <a:t> – A. Standaard / B. </a:t>
            </a:r>
            <a:r>
              <a:rPr lang="nl-NL" dirty="0" err="1"/>
              <a:t>sis-klank</a:t>
            </a:r>
            <a:endParaRPr lang="nl-NL" dirty="0"/>
          </a:p>
          <a:p>
            <a:pPr marL="514350" indent="-514350">
              <a:buFont typeface="Arial"/>
              <a:buAutoNum type="arabicPeriod"/>
            </a:pPr>
            <a:r>
              <a:rPr lang="nl-NL" dirty="0" err="1"/>
              <a:t>tanzen</a:t>
            </a:r>
            <a:r>
              <a:rPr lang="nl-NL" dirty="0"/>
              <a:t> – A. Standaard / B. </a:t>
            </a:r>
            <a:r>
              <a:rPr lang="nl-NL" dirty="0" err="1"/>
              <a:t>sis-klank</a:t>
            </a:r>
            <a:endParaRPr lang="nl-NL" dirty="0"/>
          </a:p>
          <a:p>
            <a:pPr marL="514350" indent="-514350">
              <a:buFont typeface="Arial"/>
              <a:buAutoNum type="arabicPeriod"/>
            </a:pPr>
            <a:r>
              <a:rPr lang="nl-NL" dirty="0" err="1"/>
              <a:t>wohnen</a:t>
            </a:r>
            <a:r>
              <a:rPr lang="nl-NL" dirty="0"/>
              <a:t> – A. Standaard / B. </a:t>
            </a:r>
            <a:r>
              <a:rPr lang="nl-NL" dirty="0" err="1"/>
              <a:t>sis-klank</a:t>
            </a:r>
            <a:endParaRPr lang="nl-NL" dirty="0"/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11C8D2-5041-ACD8-FE90-FEC3A7278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80"/>
    </mc:Choice>
    <mc:Fallback>
      <p:transition spd="slow" advTm="3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CF56E-542B-95F6-607D-894791633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3F03EC-AE0B-B814-B0B3-83817C85C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 err="1"/>
              <a:t>spielen</a:t>
            </a:r>
            <a:r>
              <a:rPr lang="nl-NL" dirty="0"/>
              <a:t>/ </a:t>
            </a:r>
            <a:r>
              <a:rPr lang="nl-NL" dirty="0" err="1"/>
              <a:t>spiel</a:t>
            </a:r>
            <a:r>
              <a:rPr lang="nl-NL" dirty="0"/>
              <a:t> - A - standaard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reisen</a:t>
            </a:r>
            <a:r>
              <a:rPr lang="nl-NL" dirty="0"/>
              <a:t>/ reis - B - </a:t>
            </a:r>
            <a:r>
              <a:rPr lang="nl-NL" dirty="0" err="1"/>
              <a:t>sis-klank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t</a:t>
            </a:r>
            <a:r>
              <a:rPr lang="nl-NL"/>
              <a:t>anzen</a:t>
            </a:r>
            <a:r>
              <a:rPr lang="nl-NL" dirty="0"/>
              <a:t>/ </a:t>
            </a:r>
            <a:r>
              <a:rPr lang="nl-NL" dirty="0" err="1"/>
              <a:t>tanz</a:t>
            </a:r>
            <a:r>
              <a:rPr lang="nl-NL" dirty="0"/>
              <a:t> - B – </a:t>
            </a:r>
            <a:r>
              <a:rPr lang="nl-NL" dirty="0" err="1"/>
              <a:t>sis-klank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 err="1"/>
              <a:t>wohnen</a:t>
            </a:r>
            <a:r>
              <a:rPr lang="nl-NL" dirty="0"/>
              <a:t> - A - standaard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CF9822-62AA-E4FA-FBDE-F3442BD75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85"/>
    </mc:Choice>
    <mc:Fallback>
      <p:transition spd="slow" advTm="6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560CF-A666-C4E5-C2E7-ED906D21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356614-1274-84DD-D25F-49129F139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Het onderwerp vind je door de vragen te stellen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/>
              <a:t>Wie of wat + persoonsvorm (werkwoord)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/>
              <a:t>Wie of wat doet/doen iets?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Bijvoorbeeld: Tim </a:t>
            </a:r>
            <a:r>
              <a:rPr lang="nl-NL" dirty="0" err="1"/>
              <a:t>und</a:t>
            </a:r>
            <a:r>
              <a:rPr lang="nl-NL" dirty="0"/>
              <a:t> Jonas essen </a:t>
            </a:r>
            <a:r>
              <a:rPr lang="nl-NL" dirty="0" err="1"/>
              <a:t>ein</a:t>
            </a:r>
            <a:r>
              <a:rPr lang="nl-NL" dirty="0"/>
              <a:t> Eis.</a:t>
            </a:r>
          </a:p>
          <a:p>
            <a:pPr marL="0" indent="0">
              <a:buNone/>
            </a:pPr>
            <a:r>
              <a:rPr lang="nl-NL" dirty="0"/>
              <a:t>Vraag: Wie of wat eten? – Antwoord: Tim </a:t>
            </a:r>
            <a:r>
              <a:rPr lang="nl-NL" dirty="0" err="1"/>
              <a:t>und</a:t>
            </a:r>
            <a:r>
              <a:rPr lang="nl-NL" dirty="0"/>
              <a:t> Jonas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C50383-50B6-C1CA-AE94-CB04C39DA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3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21"/>
    </mc:Choice>
    <mc:Fallback>
      <p:transition spd="slow" advTm="7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{51A4D9E3-36D8-3247-A53C-9A755DB670A8}tf10001064</Template>
  <TotalTime>45935</TotalTime>
  <Words>541</Words>
  <Application>Microsoft Macintosh PowerPoint</Application>
  <PresentationFormat>Breedbeeld</PresentationFormat>
  <Paragraphs>135</Paragraphs>
  <Slides>16</Slides>
  <Notes>0</Notes>
  <HiddenSlides>0</HiddenSlides>
  <MMClips>16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Courier New</vt:lpstr>
      <vt:lpstr>Garamond</vt:lpstr>
      <vt:lpstr>Organisch</vt:lpstr>
      <vt:lpstr>Werkwoorden vervoegen in het Duits</vt:lpstr>
      <vt:lpstr>Leerdoel</vt:lpstr>
      <vt:lpstr>Hoe vind je de stam van een werkwoord?</vt:lpstr>
      <vt:lpstr>Oefenen</vt:lpstr>
      <vt:lpstr>Antwoorden</vt:lpstr>
      <vt:lpstr>Werkwoord vervoegen</vt:lpstr>
      <vt:lpstr>Oefenen</vt:lpstr>
      <vt:lpstr>Antwoorden</vt:lpstr>
      <vt:lpstr>Onderwerp</vt:lpstr>
      <vt:lpstr>Oefenen</vt:lpstr>
      <vt:lpstr>Antwoorden</vt:lpstr>
      <vt:lpstr>Werkwoord vervoegen</vt:lpstr>
      <vt:lpstr>Oefenen 1.1</vt:lpstr>
      <vt:lpstr>Voorbeeld</vt:lpstr>
      <vt:lpstr>Oefenen 1.2</vt:lpstr>
      <vt:lpstr>Antwoorden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Werkwoorden vervoegen in het Duits</dc:title>
  <dc:creator>Patrick Dijkhuizen (0974444)</dc:creator>
  <cp:lastModifiedBy>Patrick Dijkhuizen (0974444)</cp:lastModifiedBy>
  <cp:revision>3</cp:revision>
  <dcterms:created xsi:type="dcterms:W3CDTF">2022-12-02T11:04:41Z</dcterms:created>
  <dcterms:modified xsi:type="dcterms:W3CDTF">2023-01-03T08:51:04Z</dcterms:modified>
</cp:coreProperties>
</file>